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58" r:id="rId4"/>
    <p:sldId id="259" r:id="rId5"/>
    <p:sldId id="260" r:id="rId6"/>
    <p:sldId id="262" r:id="rId7"/>
    <p:sldId id="274" r:id="rId8"/>
    <p:sldId id="269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ángulo 8"/>
          <p:cNvSpPr/>
          <p:nvPr userDrawn="1"/>
        </p:nvSpPr>
        <p:spPr>
          <a:xfrm>
            <a:off x="0" y="6054436"/>
            <a:ext cx="8153400" cy="301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 userDrawn="1"/>
        </p:nvSpPr>
        <p:spPr>
          <a:xfrm>
            <a:off x="10668000" y="6054436"/>
            <a:ext cx="1524000" cy="30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07" y="5930887"/>
            <a:ext cx="1870786" cy="5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7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92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 rot="16200000">
            <a:off x="8164079" y="-1790268"/>
            <a:ext cx="1675679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7208766" y="1036709"/>
            <a:ext cx="3586306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3"/>
          </p:nvPr>
        </p:nvSpPr>
        <p:spPr>
          <a:xfrm>
            <a:off x="304800" y="277813"/>
            <a:ext cx="5541963" cy="5457825"/>
          </a:xfr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700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747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01861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389833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81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6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957942" y="2490561"/>
            <a:ext cx="489131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 userDrawn="1"/>
        </p:nvCxnSpPr>
        <p:spPr>
          <a:xfrm>
            <a:off x="6320971" y="2506436"/>
            <a:ext cx="48913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3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656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949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28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406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5EE-CC9D-4C96-8FE5-BFB3F2386972}" type="datetimeFigureOut">
              <a:rPr lang="es-MX" smtClean="0"/>
              <a:t>18/11/2025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5C35-D8E6-4A24-92B8-F2D39300E830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ángulo 6"/>
          <p:cNvSpPr/>
          <p:nvPr userDrawn="1"/>
        </p:nvSpPr>
        <p:spPr>
          <a:xfrm>
            <a:off x="0" y="6054436"/>
            <a:ext cx="8153400" cy="3019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 userDrawn="1"/>
        </p:nvSpPr>
        <p:spPr>
          <a:xfrm>
            <a:off x="10668000" y="6054436"/>
            <a:ext cx="1524000" cy="301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07" y="5930887"/>
            <a:ext cx="1870786" cy="5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02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contacto@udevesa.com.m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8285871" y="5795889"/>
            <a:ext cx="2208627" cy="78779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59" y="798038"/>
            <a:ext cx="4532056" cy="133000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0" y="0"/>
            <a:ext cx="2686929" cy="29260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2811195" y="-14068"/>
            <a:ext cx="4093698" cy="2940148"/>
          </a:xfrm>
          <a:custGeom>
            <a:avLst/>
            <a:gdLst>
              <a:gd name="connsiteX0" fmla="*/ 0 w 2686929"/>
              <a:gd name="connsiteY0" fmla="*/ 0 h 2926080"/>
              <a:gd name="connsiteX1" fmla="*/ 2686929 w 2686929"/>
              <a:gd name="connsiteY1" fmla="*/ 0 h 2926080"/>
              <a:gd name="connsiteX2" fmla="*/ 2686929 w 2686929"/>
              <a:gd name="connsiteY2" fmla="*/ 2926080 h 2926080"/>
              <a:gd name="connsiteX3" fmla="*/ 0 w 2686929"/>
              <a:gd name="connsiteY3" fmla="*/ 2926080 h 2926080"/>
              <a:gd name="connsiteX4" fmla="*/ 0 w 2686929"/>
              <a:gd name="connsiteY4" fmla="*/ 0 h 2926080"/>
              <a:gd name="connsiteX0" fmla="*/ 0 w 4093698"/>
              <a:gd name="connsiteY0" fmla="*/ 14068 h 2940148"/>
              <a:gd name="connsiteX1" fmla="*/ 4093698 w 4093698"/>
              <a:gd name="connsiteY1" fmla="*/ 0 h 2940148"/>
              <a:gd name="connsiteX2" fmla="*/ 2686929 w 4093698"/>
              <a:gd name="connsiteY2" fmla="*/ 2940148 h 2940148"/>
              <a:gd name="connsiteX3" fmla="*/ 0 w 4093698"/>
              <a:gd name="connsiteY3" fmla="*/ 2940148 h 2940148"/>
              <a:gd name="connsiteX4" fmla="*/ 0 w 4093698"/>
              <a:gd name="connsiteY4" fmla="*/ 14068 h 2940148"/>
              <a:gd name="connsiteX0" fmla="*/ 0 w 4093698"/>
              <a:gd name="connsiteY0" fmla="*/ 14068 h 2940148"/>
              <a:gd name="connsiteX1" fmla="*/ 4093698 w 4093698"/>
              <a:gd name="connsiteY1" fmla="*/ 0 h 2940148"/>
              <a:gd name="connsiteX2" fmla="*/ 2743199 w 4093698"/>
              <a:gd name="connsiteY2" fmla="*/ 2926080 h 2940148"/>
              <a:gd name="connsiteX3" fmla="*/ 0 w 4093698"/>
              <a:gd name="connsiteY3" fmla="*/ 2940148 h 2940148"/>
              <a:gd name="connsiteX4" fmla="*/ 0 w 4093698"/>
              <a:gd name="connsiteY4" fmla="*/ 14068 h 29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698" h="2940148">
                <a:moveTo>
                  <a:pt x="0" y="14068"/>
                </a:moveTo>
                <a:lnTo>
                  <a:pt x="4093698" y="0"/>
                </a:lnTo>
                <a:lnTo>
                  <a:pt x="2743199" y="2926080"/>
                </a:lnTo>
                <a:lnTo>
                  <a:pt x="0" y="2940148"/>
                </a:lnTo>
                <a:lnTo>
                  <a:pt x="0" y="14068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-1" y="3088444"/>
            <a:ext cx="2686929" cy="2926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ángulo 17"/>
          <p:cNvSpPr/>
          <p:nvPr/>
        </p:nvSpPr>
        <p:spPr>
          <a:xfrm>
            <a:off x="2799470" y="3088444"/>
            <a:ext cx="2686929" cy="2940147"/>
          </a:xfrm>
          <a:custGeom>
            <a:avLst/>
            <a:gdLst>
              <a:gd name="connsiteX0" fmla="*/ 0 w 2686929"/>
              <a:gd name="connsiteY0" fmla="*/ 0 h 2926080"/>
              <a:gd name="connsiteX1" fmla="*/ 2686929 w 2686929"/>
              <a:gd name="connsiteY1" fmla="*/ 0 h 2926080"/>
              <a:gd name="connsiteX2" fmla="*/ 2686929 w 2686929"/>
              <a:gd name="connsiteY2" fmla="*/ 2926080 h 2926080"/>
              <a:gd name="connsiteX3" fmla="*/ 0 w 2686929"/>
              <a:gd name="connsiteY3" fmla="*/ 2926080 h 2926080"/>
              <a:gd name="connsiteX4" fmla="*/ 0 w 2686929"/>
              <a:gd name="connsiteY4" fmla="*/ 0 h 2926080"/>
              <a:gd name="connsiteX0" fmla="*/ 0 w 2686929"/>
              <a:gd name="connsiteY0" fmla="*/ 0 h 2940147"/>
              <a:gd name="connsiteX1" fmla="*/ 2686929 w 2686929"/>
              <a:gd name="connsiteY1" fmla="*/ 0 h 2940147"/>
              <a:gd name="connsiteX2" fmla="*/ 1322362 w 2686929"/>
              <a:gd name="connsiteY2" fmla="*/ 2940147 h 2940147"/>
              <a:gd name="connsiteX3" fmla="*/ 0 w 2686929"/>
              <a:gd name="connsiteY3" fmla="*/ 2926080 h 2940147"/>
              <a:gd name="connsiteX4" fmla="*/ 0 w 2686929"/>
              <a:gd name="connsiteY4" fmla="*/ 0 h 294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6929" h="2940147">
                <a:moveTo>
                  <a:pt x="0" y="0"/>
                </a:moveTo>
                <a:lnTo>
                  <a:pt x="2686929" y="0"/>
                </a:lnTo>
                <a:lnTo>
                  <a:pt x="1322362" y="2940147"/>
                </a:lnTo>
                <a:lnTo>
                  <a:pt x="0" y="292608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9BCAA5-7D16-450B-88F3-AD37F9465CB0}"/>
              </a:ext>
            </a:extLst>
          </p:cNvPr>
          <p:cNvSpPr txBox="1"/>
          <p:nvPr/>
        </p:nvSpPr>
        <p:spPr>
          <a:xfrm>
            <a:off x="7951537" y="2296905"/>
            <a:ext cx="287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www.udevesa.com.mx</a:t>
            </a:r>
            <a:endParaRPr lang="es-MX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B4CD7D7-F223-4A40-832D-9E3F0422D023}"/>
              </a:ext>
            </a:extLst>
          </p:cNvPr>
          <p:cNvSpPr txBox="1"/>
          <p:nvPr/>
        </p:nvSpPr>
        <p:spPr>
          <a:xfrm>
            <a:off x="7115689" y="3560821"/>
            <a:ext cx="4358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PLANIMETRÍA Y GEMELOS DIGITALES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70778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3201" y="1416477"/>
            <a:ext cx="4243940" cy="601278"/>
          </a:xfrm>
        </p:spPr>
        <p:txBody>
          <a:bodyPr>
            <a:normAutofit/>
          </a:bodyPr>
          <a:lstStyle/>
          <a:p>
            <a:r>
              <a:rPr lang="es-MX" sz="3600" b="1" dirty="0">
                <a:latin typeface="Arial Rounded MT Bold" panose="020F0704030504030204" pitchFamily="34" charset="0"/>
              </a:rPr>
              <a:t>¿Quiénes somos?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75725" y="2427564"/>
            <a:ext cx="4738891" cy="2002872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Somos una empresa Mexicana que se especializa en la evaluación del sector energético nacional, utilizando nuevas tecnologías como el uso de sistemas autónomos no tripulados (drones) y la inteligencia artificial (IA).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E4A114-601A-4110-8C03-C563B6682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57" y="1226361"/>
            <a:ext cx="5370797" cy="358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1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ágono 5"/>
          <p:cNvSpPr/>
          <p:nvPr/>
        </p:nvSpPr>
        <p:spPr>
          <a:xfrm>
            <a:off x="2529846" y="2307101"/>
            <a:ext cx="1272845" cy="1097280"/>
          </a:xfrm>
          <a:prstGeom prst="hexagon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Hexágono 7"/>
          <p:cNvSpPr/>
          <p:nvPr/>
        </p:nvSpPr>
        <p:spPr>
          <a:xfrm>
            <a:off x="3624074" y="2881531"/>
            <a:ext cx="1272845" cy="1097280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ágono 9"/>
          <p:cNvSpPr/>
          <p:nvPr/>
        </p:nvSpPr>
        <p:spPr>
          <a:xfrm>
            <a:off x="3613947" y="1685777"/>
            <a:ext cx="1272845" cy="109728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Hexágono 11"/>
          <p:cNvSpPr/>
          <p:nvPr/>
        </p:nvSpPr>
        <p:spPr>
          <a:xfrm>
            <a:off x="4708175" y="2283654"/>
            <a:ext cx="1272845" cy="1097280"/>
          </a:xfrm>
          <a:prstGeom prst="hexagon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Hexágono 12"/>
          <p:cNvSpPr/>
          <p:nvPr/>
        </p:nvSpPr>
        <p:spPr>
          <a:xfrm>
            <a:off x="1435614" y="4140592"/>
            <a:ext cx="1272845" cy="1097280"/>
          </a:xfrm>
          <a:prstGeom prst="hexagon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Hexágono 13"/>
          <p:cNvSpPr/>
          <p:nvPr/>
        </p:nvSpPr>
        <p:spPr>
          <a:xfrm>
            <a:off x="1447799" y="490023"/>
            <a:ext cx="1272845" cy="1097280"/>
          </a:xfrm>
          <a:prstGeom prst="hexagon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Hexágono 14"/>
          <p:cNvSpPr/>
          <p:nvPr/>
        </p:nvSpPr>
        <p:spPr>
          <a:xfrm>
            <a:off x="3604284" y="490023"/>
            <a:ext cx="1272845" cy="1097280"/>
          </a:xfrm>
          <a:prstGeom prst="hexagon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Hexágono 15"/>
          <p:cNvSpPr/>
          <p:nvPr/>
        </p:nvSpPr>
        <p:spPr>
          <a:xfrm>
            <a:off x="3624074" y="4093698"/>
            <a:ext cx="1272845" cy="1097280"/>
          </a:xfrm>
          <a:prstGeom prst="hexagon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Hexágono 16"/>
          <p:cNvSpPr/>
          <p:nvPr/>
        </p:nvSpPr>
        <p:spPr>
          <a:xfrm>
            <a:off x="341384" y="2291861"/>
            <a:ext cx="1272845" cy="1097280"/>
          </a:xfrm>
          <a:prstGeom prst="hexagon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4" name="Imagen 4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32" y="2893960"/>
            <a:ext cx="1268078" cy="109737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30" y="1113498"/>
            <a:ext cx="1274174" cy="1109568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89" y="1076632"/>
            <a:ext cx="1274174" cy="1152244"/>
          </a:xfrm>
          <a:prstGeom prst="rect">
            <a:avLst/>
          </a:prstGeom>
        </p:spPr>
      </p:pic>
      <p:sp>
        <p:nvSpPr>
          <p:cNvPr id="56" name="CuadroTexto 55"/>
          <p:cNvSpPr txBox="1"/>
          <p:nvPr/>
        </p:nvSpPr>
        <p:spPr>
          <a:xfrm>
            <a:off x="6803410" y="3668212"/>
            <a:ext cx="4872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Una de nuestras áreas es el desarrollo de mapas y gemelos digitales por medio del uso de equipo terrestre y aéreo (drones).</a:t>
            </a:r>
          </a:p>
        </p:txBody>
      </p:sp>
      <p:sp>
        <p:nvSpPr>
          <p:cNvPr id="20" name="Hexágono 19"/>
          <p:cNvSpPr/>
          <p:nvPr/>
        </p:nvSpPr>
        <p:spPr>
          <a:xfrm>
            <a:off x="2529844" y="3513127"/>
            <a:ext cx="1272845" cy="109728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Hexágono 20"/>
          <p:cNvSpPr/>
          <p:nvPr/>
        </p:nvSpPr>
        <p:spPr>
          <a:xfrm>
            <a:off x="341384" y="4768057"/>
            <a:ext cx="1272845" cy="1097280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3667921" y="3502855"/>
            <a:ext cx="121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Emisiones </a:t>
            </a:r>
          </a:p>
          <a:p>
            <a:pPr algn="ctr"/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GEI</a:t>
            </a:r>
          </a:p>
        </p:txBody>
      </p:sp>
      <p:sp>
        <p:nvSpPr>
          <p:cNvPr id="3" name="Nube 2"/>
          <p:cNvSpPr/>
          <p:nvPr/>
        </p:nvSpPr>
        <p:spPr>
          <a:xfrm>
            <a:off x="3770142" y="2951869"/>
            <a:ext cx="927906" cy="610325"/>
          </a:xfrm>
          <a:prstGeom prst="cloud">
            <a:avLst/>
          </a:prstGeom>
          <a:solidFill>
            <a:srgbClr val="A6A6A6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18F3030-EF20-44AC-98A9-46FB70590642}"/>
              </a:ext>
            </a:extLst>
          </p:cNvPr>
          <p:cNvGrpSpPr/>
          <p:nvPr/>
        </p:nvGrpSpPr>
        <p:grpSpPr>
          <a:xfrm>
            <a:off x="1435613" y="1715085"/>
            <a:ext cx="1272845" cy="1097280"/>
            <a:chOff x="1435613" y="1715085"/>
            <a:chExt cx="1272845" cy="1097280"/>
          </a:xfrm>
        </p:grpSpPr>
        <p:sp>
          <p:nvSpPr>
            <p:cNvPr id="5" name="Hexágono 4"/>
            <p:cNvSpPr/>
            <p:nvPr/>
          </p:nvSpPr>
          <p:spPr>
            <a:xfrm>
              <a:off x="1435613" y="1715085"/>
              <a:ext cx="1272845" cy="109728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Gráfico 6" descr="Compás de dibujo">
              <a:extLst>
                <a:ext uri="{FF2B5EF4-FFF2-40B4-BE49-F238E27FC236}">
                  <a16:creationId xmlns:a16="http://schemas.microsoft.com/office/drawing/2014/main" id="{A5B4BB62-7BAF-D297-8D7C-372B31E77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07222" y="1755997"/>
              <a:ext cx="753998" cy="753998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F3A3144-D8CF-B1AC-87C6-EAA715318842}"/>
                </a:ext>
              </a:extLst>
            </p:cNvPr>
            <p:cNvSpPr txBox="1"/>
            <p:nvPr/>
          </p:nvSpPr>
          <p:spPr>
            <a:xfrm>
              <a:off x="1614229" y="2509995"/>
              <a:ext cx="9054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100" b="1" dirty="0">
                  <a:solidFill>
                    <a:schemeClr val="tx2"/>
                  </a:solidFill>
                </a:rPr>
                <a:t>Planimetría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7E70DFF4-5FCE-6C30-B682-4E8BC6CBEB2E}"/>
              </a:ext>
            </a:extLst>
          </p:cNvPr>
          <p:cNvGrpSpPr/>
          <p:nvPr/>
        </p:nvGrpSpPr>
        <p:grpSpPr>
          <a:xfrm>
            <a:off x="8089973" y="764995"/>
            <a:ext cx="2299124" cy="1982003"/>
            <a:chOff x="1435613" y="1715085"/>
            <a:chExt cx="1272845" cy="1097280"/>
          </a:xfrm>
        </p:grpSpPr>
        <p:sp>
          <p:nvSpPr>
            <p:cNvPr id="19" name="Hexágono 18">
              <a:extLst>
                <a:ext uri="{FF2B5EF4-FFF2-40B4-BE49-F238E27FC236}">
                  <a16:creationId xmlns:a16="http://schemas.microsoft.com/office/drawing/2014/main" id="{A6EC3590-2ABE-F848-5356-5E8967B4805B}"/>
                </a:ext>
              </a:extLst>
            </p:cNvPr>
            <p:cNvSpPr/>
            <p:nvPr/>
          </p:nvSpPr>
          <p:spPr>
            <a:xfrm>
              <a:off x="1435613" y="1715085"/>
              <a:ext cx="1272845" cy="109728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2" name="Gráfico 21" descr="Compás de dibujo">
              <a:extLst>
                <a:ext uri="{FF2B5EF4-FFF2-40B4-BE49-F238E27FC236}">
                  <a16:creationId xmlns:a16="http://schemas.microsoft.com/office/drawing/2014/main" id="{76FA2C04-F3BA-804B-6027-277369310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07222" y="1755997"/>
              <a:ext cx="753998" cy="753998"/>
            </a:xfrm>
            <a:prstGeom prst="rect">
              <a:avLst/>
            </a:prstGeom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5FFA6BA-B2EE-6B47-60F4-76A29182E25D}"/>
                </a:ext>
              </a:extLst>
            </p:cNvPr>
            <p:cNvSpPr txBox="1"/>
            <p:nvPr/>
          </p:nvSpPr>
          <p:spPr>
            <a:xfrm>
              <a:off x="1614229" y="2509995"/>
              <a:ext cx="905484" cy="204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tx2"/>
                  </a:solidFill>
                </a:rPr>
                <a:t>Planimetría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341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 descr="Compás de dibujo">
            <a:extLst>
              <a:ext uri="{FF2B5EF4-FFF2-40B4-BE49-F238E27FC236}">
                <a16:creationId xmlns:a16="http://schemas.microsoft.com/office/drawing/2014/main" id="{4F8DD984-9F82-DCE5-F857-745904257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84064" y="1553527"/>
            <a:ext cx="2362200" cy="2362200"/>
          </a:xfrm>
          <a:prstGeom prst="rect">
            <a:avLst/>
          </a:prstGeom>
        </p:spPr>
      </p:pic>
      <p:sp>
        <p:nvSpPr>
          <p:cNvPr id="4" name="Paralelogramo 3">
            <a:extLst>
              <a:ext uri="{FF2B5EF4-FFF2-40B4-BE49-F238E27FC236}">
                <a16:creationId xmlns:a16="http://schemas.microsoft.com/office/drawing/2014/main" id="{811FD7F8-542C-FCAF-00A4-07450E3F2F42}"/>
              </a:ext>
            </a:extLst>
          </p:cNvPr>
          <p:cNvSpPr/>
          <p:nvPr/>
        </p:nvSpPr>
        <p:spPr>
          <a:xfrm>
            <a:off x="1052503" y="260368"/>
            <a:ext cx="3657600" cy="4948518"/>
          </a:xfrm>
          <a:prstGeom prst="parallelogram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3B02F560-A6C4-E6C1-E599-46AC01884F06}"/>
              </a:ext>
            </a:extLst>
          </p:cNvPr>
          <p:cNvSpPr/>
          <p:nvPr/>
        </p:nvSpPr>
        <p:spPr>
          <a:xfrm>
            <a:off x="7420225" y="869577"/>
            <a:ext cx="3657600" cy="4948518"/>
          </a:xfrm>
          <a:prstGeom prst="parallelogram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DFEE34-0C54-7EE8-07AF-F53E3E2FD5A4}"/>
              </a:ext>
            </a:extLst>
          </p:cNvPr>
          <p:cNvSpPr txBox="1"/>
          <p:nvPr/>
        </p:nvSpPr>
        <p:spPr>
          <a:xfrm>
            <a:off x="1052503" y="5280212"/>
            <a:ext cx="273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Planimetría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606D8DD-BFA0-E967-2193-28585451A97D}"/>
              </a:ext>
            </a:extLst>
          </p:cNvPr>
          <p:cNvSpPr txBox="1"/>
          <p:nvPr/>
        </p:nvSpPr>
        <p:spPr>
          <a:xfrm>
            <a:off x="8086165" y="179293"/>
            <a:ext cx="324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tx2"/>
                </a:solidFill>
              </a:rPr>
              <a:t>Gemelos Digitales</a:t>
            </a:r>
          </a:p>
        </p:txBody>
      </p:sp>
    </p:spTree>
    <p:extLst>
      <p:ext uri="{BB962C8B-B14F-4D97-AF65-F5344CB8AC3E}">
        <p14:creationId xmlns:p14="http://schemas.microsoft.com/office/powerpoint/2010/main" val="69007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0772" y="1304488"/>
            <a:ext cx="4237179" cy="68370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800" dirty="0">
                <a:latin typeface="Arial Rounded MT Bold" panose="020F0704030504030204" pitchFamily="34" charset="0"/>
                <a:cs typeface="Arial" panose="020B0604020202020204" pitchFamily="34" charset="0"/>
              </a:rPr>
              <a:t>Planimetría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457156" y="2460071"/>
            <a:ext cx="4824412" cy="2600325"/>
          </a:xfrm>
        </p:spPr>
        <p:txBody>
          <a:bodyPr anchor="ctr">
            <a:norm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planimetría con ayuda de equipo terrestre y aéreo permite generar mapas mas precisos debido a que el uso de drones perfecciona el estudio de relieves o desniveles con un menor grado de incertidumbre.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DCF392-1B1C-4996-802B-95E211B0E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4" y="430569"/>
            <a:ext cx="4326299" cy="243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uevas tecnologías :: Dpa-topografiayurbanismo">
            <a:extLst>
              <a:ext uri="{FF2B5EF4-FFF2-40B4-BE49-F238E27FC236}">
                <a16:creationId xmlns:a16="http://schemas.microsoft.com/office/drawing/2014/main" id="{27461DCA-C96B-4C90-9EFB-7E49697C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986481"/>
            <a:ext cx="4326300" cy="254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0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605" y="810319"/>
            <a:ext cx="4676047" cy="67531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>
                <a:latin typeface="Arial Rounded MT Bold" panose="020F0704030504030204" pitchFamily="34" charset="0"/>
              </a:rPr>
              <a:t>Gemelos Digitales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72676" y="1763785"/>
            <a:ext cx="3932237" cy="3001161"/>
          </a:xfrm>
        </p:spPr>
        <p:txBody>
          <a:bodyPr anchor="ctr">
            <a:normAutofit lnSpcReduction="10000"/>
          </a:bodyPr>
          <a:lstStyle/>
          <a:p>
            <a:pPr algn="ctr"/>
            <a:r>
              <a:rPr lang="es-ES" sz="2400" dirty="0"/>
              <a:t>La creación de gemelos digitales con drones permite perfeccionar el estudio de la infraestructura, reduciendo de manera significativa diferentes costos asociados a operación, seguridad y mantenimiento de plantas industriales.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E8363BE9-EEC6-1442-4EDA-53EC79F248E8}"/>
              </a:ext>
            </a:extLst>
          </p:cNvPr>
          <p:cNvSpPr/>
          <p:nvPr/>
        </p:nvSpPr>
        <p:spPr>
          <a:xfrm>
            <a:off x="5459505" y="376518"/>
            <a:ext cx="3388659" cy="2393576"/>
          </a:xfrm>
          <a:prstGeom prst="parallelogram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9BBAF476-37A2-2FD9-A773-E4B84ADDFF16}"/>
              </a:ext>
            </a:extLst>
          </p:cNvPr>
          <p:cNvSpPr/>
          <p:nvPr/>
        </p:nvSpPr>
        <p:spPr>
          <a:xfrm>
            <a:off x="8588187" y="376518"/>
            <a:ext cx="3388659" cy="2393576"/>
          </a:xfrm>
          <a:prstGeom prst="parallelogram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D2AC66D1-8ED7-268F-3021-2FFE58DD5BA9}"/>
              </a:ext>
            </a:extLst>
          </p:cNvPr>
          <p:cNvSpPr/>
          <p:nvPr/>
        </p:nvSpPr>
        <p:spPr>
          <a:xfrm>
            <a:off x="4772025" y="3048000"/>
            <a:ext cx="3388659" cy="2393576"/>
          </a:xfrm>
          <a:prstGeom prst="parallelogram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708ED072-0DB9-6D13-44AB-583FFAC368EE}"/>
              </a:ext>
            </a:extLst>
          </p:cNvPr>
          <p:cNvSpPr/>
          <p:nvPr/>
        </p:nvSpPr>
        <p:spPr>
          <a:xfrm>
            <a:off x="7963553" y="3048000"/>
            <a:ext cx="3388659" cy="2393576"/>
          </a:xfrm>
          <a:prstGeom prst="parallelogram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997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814" y="2216997"/>
            <a:ext cx="5027309" cy="300934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2000" dirty="0"/>
              <a:t>Reducción de tiempos y costos de levantamiento.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2000" dirty="0"/>
              <a:t>Mayor seguridad al disminuir exposición en campo.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2000" dirty="0"/>
              <a:t>Actualización continua de modelos digitales.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2000" dirty="0"/>
              <a:t>Optimización del mantenimiento y planeación de obras.</a:t>
            </a: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394A4803-C120-11B1-17ED-ABDC621B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59" y="717665"/>
            <a:ext cx="4220361" cy="935169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latin typeface="Arial Rounded MT Bold" panose="020F0704030504030204" pitchFamily="34" charset="0"/>
              </a:rPr>
              <a:t>Ventajas técnicas </a:t>
            </a:r>
            <a:br>
              <a:rPr lang="es-MX" sz="3200" dirty="0">
                <a:latin typeface="Arial Rounded MT Bold" panose="020F0704030504030204" pitchFamily="34" charset="0"/>
              </a:rPr>
            </a:br>
            <a:r>
              <a:rPr lang="es-MX" sz="3200" dirty="0">
                <a:latin typeface="Arial Rounded MT Bold" panose="020F0704030504030204" pitchFamily="34" charset="0"/>
              </a:rPr>
              <a:t>y económicas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01D3152-D7AF-C50F-1D60-A513FB3AB1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79" y="365125"/>
            <a:ext cx="5297444" cy="5297444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04CEAB4-69E3-BA1A-F897-969F145F05B0}"/>
              </a:ext>
            </a:extLst>
          </p:cNvPr>
          <p:cNvSpPr txBox="1"/>
          <p:nvPr/>
        </p:nvSpPr>
        <p:spPr>
          <a:xfrm>
            <a:off x="7134754" y="832709"/>
            <a:ext cx="941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Eficiencia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31C0D36-C9C1-767A-76D9-7FF409C595EC}"/>
              </a:ext>
            </a:extLst>
          </p:cNvPr>
          <p:cNvSpPr txBox="1"/>
          <p:nvPr/>
        </p:nvSpPr>
        <p:spPr>
          <a:xfrm>
            <a:off x="8736453" y="832709"/>
            <a:ext cx="941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Seguridad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FF591AA-3039-432F-7D8B-79479C1DCDFD}"/>
              </a:ext>
            </a:extLst>
          </p:cNvPr>
          <p:cNvSpPr txBox="1"/>
          <p:nvPr/>
        </p:nvSpPr>
        <p:spPr>
          <a:xfrm>
            <a:off x="10412505" y="832708"/>
            <a:ext cx="941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Precisión</a:t>
            </a:r>
          </a:p>
        </p:txBody>
      </p:sp>
    </p:spTree>
    <p:extLst>
      <p:ext uri="{BB962C8B-B14F-4D97-AF65-F5344CB8AC3E}">
        <p14:creationId xmlns:p14="http://schemas.microsoft.com/office/powerpoint/2010/main" val="21276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18295" y="3637648"/>
            <a:ext cx="4111305" cy="105179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contacto@udevesa.com.mx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(55) 6504 3420</a:t>
            </a:r>
          </a:p>
          <a:p>
            <a:pPr marL="0" indent="0" algn="ctr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udevesa.com.mx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6430A4-1F00-4596-9190-411AF643D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89" y="1676335"/>
            <a:ext cx="5261316" cy="154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43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AD9720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00"/>
      </a:hlink>
      <a:folHlink>
        <a:srgbClr val="323F4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E191208A-8A91-4E10-A6E2-BDE474FAD603}" vid="{B4934742-CF10-46F8-ACB6-F006B5724B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Udevesa minimalista</Template>
  <TotalTime>8173</TotalTime>
  <Words>207</Words>
  <Application>Microsoft Office PowerPoint</Application>
  <PresentationFormat>Panorámica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Tema de Office</vt:lpstr>
      <vt:lpstr>Presentación de PowerPoint</vt:lpstr>
      <vt:lpstr>¿Quiénes somos?</vt:lpstr>
      <vt:lpstr>Presentación de PowerPoint</vt:lpstr>
      <vt:lpstr>Presentación de PowerPoint</vt:lpstr>
      <vt:lpstr>Planimetría</vt:lpstr>
      <vt:lpstr>Gemelos Digitales</vt:lpstr>
      <vt:lpstr>Ventajas técnicas  y económicas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Ramirez</dc:creator>
  <cp:lastModifiedBy>Felipe Sanchez</cp:lastModifiedBy>
  <cp:revision>69</cp:revision>
  <dcterms:created xsi:type="dcterms:W3CDTF">2025-06-03T17:05:51Z</dcterms:created>
  <dcterms:modified xsi:type="dcterms:W3CDTF">2025-11-19T00:45:48Z</dcterms:modified>
</cp:coreProperties>
</file>