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ángulo 8"/>
          <p:cNvSpPr/>
          <p:nvPr userDrawn="1"/>
        </p:nvSpPr>
        <p:spPr>
          <a:xfrm>
            <a:off x="0" y="6054436"/>
            <a:ext cx="8153400" cy="301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 userDrawn="1"/>
        </p:nvSpPr>
        <p:spPr>
          <a:xfrm>
            <a:off x="10668000" y="6054436"/>
            <a:ext cx="1524000" cy="30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7" y="5930887"/>
            <a:ext cx="1870786" cy="5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7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9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 rot="16200000">
            <a:off x="8164079" y="-1790268"/>
            <a:ext cx="1675679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7208766" y="1036709"/>
            <a:ext cx="3586306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304800" y="277813"/>
            <a:ext cx="5541963" cy="5457825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00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74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0186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389833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81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6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957942" y="2490561"/>
            <a:ext cx="48913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6320971" y="2506436"/>
            <a:ext cx="4891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3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5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49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2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06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0" y="6054436"/>
            <a:ext cx="8153400" cy="301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10668000" y="6054436"/>
            <a:ext cx="1524000" cy="30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7" y="5930887"/>
            <a:ext cx="1870786" cy="5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2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contacto@udevesa.com.m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8285871" y="5795889"/>
            <a:ext cx="2208627" cy="78779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59" y="798038"/>
            <a:ext cx="4532056" cy="133000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0"/>
            <a:ext cx="2686929" cy="29260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2811195" y="-14068"/>
            <a:ext cx="4093698" cy="2940148"/>
          </a:xfrm>
          <a:custGeom>
            <a:avLst/>
            <a:gdLst>
              <a:gd name="connsiteX0" fmla="*/ 0 w 2686929"/>
              <a:gd name="connsiteY0" fmla="*/ 0 h 2926080"/>
              <a:gd name="connsiteX1" fmla="*/ 2686929 w 2686929"/>
              <a:gd name="connsiteY1" fmla="*/ 0 h 2926080"/>
              <a:gd name="connsiteX2" fmla="*/ 2686929 w 2686929"/>
              <a:gd name="connsiteY2" fmla="*/ 2926080 h 2926080"/>
              <a:gd name="connsiteX3" fmla="*/ 0 w 2686929"/>
              <a:gd name="connsiteY3" fmla="*/ 2926080 h 2926080"/>
              <a:gd name="connsiteX4" fmla="*/ 0 w 2686929"/>
              <a:gd name="connsiteY4" fmla="*/ 0 h 2926080"/>
              <a:gd name="connsiteX0" fmla="*/ 0 w 4093698"/>
              <a:gd name="connsiteY0" fmla="*/ 14068 h 2940148"/>
              <a:gd name="connsiteX1" fmla="*/ 4093698 w 4093698"/>
              <a:gd name="connsiteY1" fmla="*/ 0 h 2940148"/>
              <a:gd name="connsiteX2" fmla="*/ 2686929 w 4093698"/>
              <a:gd name="connsiteY2" fmla="*/ 2940148 h 2940148"/>
              <a:gd name="connsiteX3" fmla="*/ 0 w 4093698"/>
              <a:gd name="connsiteY3" fmla="*/ 2940148 h 2940148"/>
              <a:gd name="connsiteX4" fmla="*/ 0 w 4093698"/>
              <a:gd name="connsiteY4" fmla="*/ 14068 h 2940148"/>
              <a:gd name="connsiteX0" fmla="*/ 0 w 4093698"/>
              <a:gd name="connsiteY0" fmla="*/ 14068 h 2940148"/>
              <a:gd name="connsiteX1" fmla="*/ 4093698 w 4093698"/>
              <a:gd name="connsiteY1" fmla="*/ 0 h 2940148"/>
              <a:gd name="connsiteX2" fmla="*/ 2743199 w 4093698"/>
              <a:gd name="connsiteY2" fmla="*/ 2926080 h 2940148"/>
              <a:gd name="connsiteX3" fmla="*/ 0 w 4093698"/>
              <a:gd name="connsiteY3" fmla="*/ 2940148 h 2940148"/>
              <a:gd name="connsiteX4" fmla="*/ 0 w 4093698"/>
              <a:gd name="connsiteY4" fmla="*/ 14068 h 29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698" h="2940148">
                <a:moveTo>
                  <a:pt x="0" y="14068"/>
                </a:moveTo>
                <a:lnTo>
                  <a:pt x="4093698" y="0"/>
                </a:lnTo>
                <a:lnTo>
                  <a:pt x="2743199" y="2926080"/>
                </a:lnTo>
                <a:lnTo>
                  <a:pt x="0" y="2940148"/>
                </a:lnTo>
                <a:lnTo>
                  <a:pt x="0" y="1406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-1" y="3088444"/>
            <a:ext cx="2686929" cy="2926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2799470" y="3088444"/>
            <a:ext cx="2686929" cy="2940147"/>
          </a:xfrm>
          <a:custGeom>
            <a:avLst/>
            <a:gdLst>
              <a:gd name="connsiteX0" fmla="*/ 0 w 2686929"/>
              <a:gd name="connsiteY0" fmla="*/ 0 h 2926080"/>
              <a:gd name="connsiteX1" fmla="*/ 2686929 w 2686929"/>
              <a:gd name="connsiteY1" fmla="*/ 0 h 2926080"/>
              <a:gd name="connsiteX2" fmla="*/ 2686929 w 2686929"/>
              <a:gd name="connsiteY2" fmla="*/ 2926080 h 2926080"/>
              <a:gd name="connsiteX3" fmla="*/ 0 w 2686929"/>
              <a:gd name="connsiteY3" fmla="*/ 2926080 h 2926080"/>
              <a:gd name="connsiteX4" fmla="*/ 0 w 2686929"/>
              <a:gd name="connsiteY4" fmla="*/ 0 h 2926080"/>
              <a:gd name="connsiteX0" fmla="*/ 0 w 2686929"/>
              <a:gd name="connsiteY0" fmla="*/ 0 h 2940147"/>
              <a:gd name="connsiteX1" fmla="*/ 2686929 w 2686929"/>
              <a:gd name="connsiteY1" fmla="*/ 0 h 2940147"/>
              <a:gd name="connsiteX2" fmla="*/ 1322362 w 2686929"/>
              <a:gd name="connsiteY2" fmla="*/ 2940147 h 2940147"/>
              <a:gd name="connsiteX3" fmla="*/ 0 w 2686929"/>
              <a:gd name="connsiteY3" fmla="*/ 2926080 h 2940147"/>
              <a:gd name="connsiteX4" fmla="*/ 0 w 2686929"/>
              <a:gd name="connsiteY4" fmla="*/ 0 h 29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929" h="2940147">
                <a:moveTo>
                  <a:pt x="0" y="0"/>
                </a:moveTo>
                <a:lnTo>
                  <a:pt x="2686929" y="0"/>
                </a:lnTo>
                <a:lnTo>
                  <a:pt x="1322362" y="2940147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9BCAA5-7D16-450B-88F3-AD37F9465CB0}"/>
              </a:ext>
            </a:extLst>
          </p:cNvPr>
          <p:cNvSpPr txBox="1"/>
          <p:nvPr/>
        </p:nvSpPr>
        <p:spPr>
          <a:xfrm>
            <a:off x="7951537" y="2296905"/>
            <a:ext cx="287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www.udevesa.com.mx</a:t>
            </a:r>
            <a:endParaRPr lang="es-MX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4CD7D7-F223-4A40-832D-9E3F0422D023}"/>
              </a:ext>
            </a:extLst>
          </p:cNvPr>
          <p:cNvSpPr txBox="1"/>
          <p:nvPr/>
        </p:nvSpPr>
        <p:spPr>
          <a:xfrm>
            <a:off x="7654039" y="3769793"/>
            <a:ext cx="347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TERMOGRAFÍA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23315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3201" y="1416477"/>
            <a:ext cx="4243940" cy="601278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Arial Rounded MT Bold" panose="020F0704030504030204" pitchFamily="34" charset="0"/>
              </a:rPr>
              <a:t>¿Quiénes somos?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5725" y="2427564"/>
            <a:ext cx="4738891" cy="2002872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Somos una empresa Mexicana que se especializa en la evaluación del sector energético nacional, utilizando nuevas tecnologías como el uso de sistemas autónomos no tripulados (drones) y la inteligencia artificial (IA).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E4A114-601A-4110-8C03-C563B668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7" y="1226361"/>
            <a:ext cx="5370797" cy="35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4"/>
          <p:cNvSpPr/>
          <p:nvPr/>
        </p:nvSpPr>
        <p:spPr>
          <a:xfrm>
            <a:off x="1435613" y="1715085"/>
            <a:ext cx="1272845" cy="109728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Hexágono 5"/>
          <p:cNvSpPr/>
          <p:nvPr/>
        </p:nvSpPr>
        <p:spPr>
          <a:xfrm>
            <a:off x="2529846" y="2307101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Hexágono 7"/>
          <p:cNvSpPr/>
          <p:nvPr/>
        </p:nvSpPr>
        <p:spPr>
          <a:xfrm>
            <a:off x="3624074" y="2881531"/>
            <a:ext cx="1272845" cy="109728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3613947" y="1685777"/>
            <a:ext cx="1272845" cy="109728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Hexágono 11"/>
          <p:cNvSpPr/>
          <p:nvPr/>
        </p:nvSpPr>
        <p:spPr>
          <a:xfrm>
            <a:off x="4708175" y="2283654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Hexágono 12"/>
          <p:cNvSpPr/>
          <p:nvPr/>
        </p:nvSpPr>
        <p:spPr>
          <a:xfrm>
            <a:off x="1435614" y="4140592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Hexágono 13"/>
          <p:cNvSpPr/>
          <p:nvPr/>
        </p:nvSpPr>
        <p:spPr>
          <a:xfrm>
            <a:off x="1447799" y="490023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Hexágono 14"/>
          <p:cNvSpPr/>
          <p:nvPr/>
        </p:nvSpPr>
        <p:spPr>
          <a:xfrm>
            <a:off x="3604284" y="490023"/>
            <a:ext cx="1272845" cy="1097280"/>
          </a:xfrm>
          <a:prstGeom prst="hexagon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Hexágono 15"/>
          <p:cNvSpPr/>
          <p:nvPr/>
        </p:nvSpPr>
        <p:spPr>
          <a:xfrm>
            <a:off x="3624074" y="4093698"/>
            <a:ext cx="1272845" cy="1097280"/>
          </a:xfrm>
          <a:prstGeom prst="hexagon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Hexágono 16"/>
          <p:cNvSpPr/>
          <p:nvPr/>
        </p:nvSpPr>
        <p:spPr>
          <a:xfrm>
            <a:off x="341384" y="2291861"/>
            <a:ext cx="1272845" cy="1097280"/>
          </a:xfrm>
          <a:prstGeom prst="hexagon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4" name="Imagen 4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63" y="2911787"/>
            <a:ext cx="1268078" cy="109737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30" y="1113498"/>
            <a:ext cx="1274174" cy="110956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9" y="1076632"/>
            <a:ext cx="1274174" cy="1152244"/>
          </a:xfrm>
          <a:prstGeom prst="rect">
            <a:avLst/>
          </a:prstGeom>
        </p:spPr>
      </p:pic>
      <p:pic>
        <p:nvPicPr>
          <p:cNvPr id="55" name="Imagen 5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0" y="640763"/>
            <a:ext cx="2374710" cy="2055037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6803410" y="3668212"/>
            <a:ext cx="48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Empresa certificada en mantenimiento predictivo de instalaciones del sector energético por medio de termografía.</a:t>
            </a:r>
          </a:p>
        </p:txBody>
      </p:sp>
      <p:sp>
        <p:nvSpPr>
          <p:cNvPr id="20" name="Hexágono 19"/>
          <p:cNvSpPr/>
          <p:nvPr/>
        </p:nvSpPr>
        <p:spPr>
          <a:xfrm>
            <a:off x="2529844" y="3513127"/>
            <a:ext cx="1272845" cy="109728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3667921" y="3502855"/>
            <a:ext cx="121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Emisiones 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</a:t>
            </a:r>
          </a:p>
        </p:txBody>
      </p:sp>
      <p:sp>
        <p:nvSpPr>
          <p:cNvPr id="3" name="Nube 2"/>
          <p:cNvSpPr/>
          <p:nvPr/>
        </p:nvSpPr>
        <p:spPr>
          <a:xfrm>
            <a:off x="3770142" y="2951869"/>
            <a:ext cx="927906" cy="610325"/>
          </a:xfrm>
          <a:prstGeom prst="cloud">
            <a:avLst/>
          </a:prstGeom>
          <a:solidFill>
            <a:srgbClr val="A6A6A6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41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lipse 67"/>
          <p:cNvSpPr/>
          <p:nvPr/>
        </p:nvSpPr>
        <p:spPr>
          <a:xfrm>
            <a:off x="7266912" y="3562125"/>
            <a:ext cx="1900800" cy="1900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Elipse 69"/>
          <p:cNvSpPr/>
          <p:nvPr/>
        </p:nvSpPr>
        <p:spPr>
          <a:xfrm>
            <a:off x="3465312" y="490169"/>
            <a:ext cx="1900800" cy="19008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5656002" y="1013748"/>
            <a:ext cx="317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Celdas y Colectores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380" y="578751"/>
            <a:ext cx="5100030" cy="51000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0A29363-FD95-466B-A828-D7287ECCC9DE}"/>
              </a:ext>
            </a:extLst>
          </p:cNvPr>
          <p:cNvSpPr txBox="1"/>
          <p:nvPr/>
        </p:nvSpPr>
        <p:spPr>
          <a:xfrm>
            <a:off x="7580281" y="2667101"/>
            <a:ext cx="317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D90D78-B4E5-4AB8-BCF3-3418E37CD02C}"/>
              </a:ext>
            </a:extLst>
          </p:cNvPr>
          <p:cNvSpPr txBox="1"/>
          <p:nvPr/>
        </p:nvSpPr>
        <p:spPr>
          <a:xfrm>
            <a:off x="9507504" y="4097026"/>
            <a:ext cx="220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Instalaciones Eléctricas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7609BFA-8AD9-4C13-86B8-92284ED9C73F}"/>
              </a:ext>
            </a:extLst>
          </p:cNvPr>
          <p:cNvSpPr/>
          <p:nvPr/>
        </p:nvSpPr>
        <p:spPr>
          <a:xfrm>
            <a:off x="5325029" y="1976603"/>
            <a:ext cx="1963430" cy="196343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007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213" y="1329655"/>
            <a:ext cx="5175118" cy="633369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latin typeface="Arial Rounded MT Bold" panose="020F0704030504030204" pitchFamily="34" charset="0"/>
                <a:cs typeface="Arial" panose="020B0604020202020204" pitchFamily="34" charset="0"/>
              </a:rPr>
              <a:t>Celdas y Colectores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11566" y="2774659"/>
            <a:ext cx="4824412" cy="2137096"/>
          </a:xfrm>
        </p:spPr>
        <p:txBody>
          <a:bodyPr anchor="ctr">
            <a:norm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Evaluación de celdas y colectores para establecer reportes predictivos de funcionamiento, los cuales reducen costos de mantenimiento posteriores.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ABCC9B-E6DF-4646-BB25-3F3BC87B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692" y="790705"/>
            <a:ext cx="2544912" cy="45782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94903F1-9E43-4295-B4EC-AD67C9731756}"/>
              </a:ext>
            </a:extLst>
          </p:cNvPr>
          <p:cNvSpPr/>
          <p:nvPr/>
        </p:nvSpPr>
        <p:spPr>
          <a:xfrm>
            <a:off x="8886101" y="790705"/>
            <a:ext cx="2544912" cy="45782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20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16878" y="2908120"/>
            <a:ext cx="4175125" cy="1980183"/>
          </a:xfrm>
        </p:spPr>
        <p:txBody>
          <a:bodyPr anchor="ctr">
            <a:norm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Monitoreo de la integridad de ductos y equipos del sector industrial, reduciendo así costos de mantenimiento y eficiencia operativa.</a:t>
            </a:r>
          </a:p>
        </p:txBody>
      </p:sp>
      <p:sp>
        <p:nvSpPr>
          <p:cNvPr id="5" name="Paralelogramo 4"/>
          <p:cNvSpPr/>
          <p:nvPr/>
        </p:nvSpPr>
        <p:spPr>
          <a:xfrm>
            <a:off x="1000789" y="628982"/>
            <a:ext cx="3330054" cy="2579427"/>
          </a:xfrm>
          <a:prstGeom prst="parallelogram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Paralelogramo 5"/>
          <p:cNvSpPr/>
          <p:nvPr/>
        </p:nvSpPr>
        <p:spPr>
          <a:xfrm>
            <a:off x="3920320" y="628982"/>
            <a:ext cx="3330054" cy="2579427"/>
          </a:xfrm>
          <a:prstGeom prst="parallelogra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Paralelogramo 6"/>
          <p:cNvSpPr/>
          <p:nvPr/>
        </p:nvSpPr>
        <p:spPr>
          <a:xfrm>
            <a:off x="272954" y="3429000"/>
            <a:ext cx="3330054" cy="2579427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Paralelogramo 7"/>
          <p:cNvSpPr/>
          <p:nvPr/>
        </p:nvSpPr>
        <p:spPr>
          <a:xfrm>
            <a:off x="3237931" y="3429000"/>
            <a:ext cx="3330054" cy="2579427"/>
          </a:xfrm>
          <a:prstGeom prst="parallelogram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B0757C6-893E-40EB-B8CB-797F992E17D9}"/>
              </a:ext>
            </a:extLst>
          </p:cNvPr>
          <p:cNvSpPr txBox="1">
            <a:spLocks/>
          </p:cNvSpPr>
          <p:nvPr/>
        </p:nvSpPr>
        <p:spPr>
          <a:xfrm>
            <a:off x="7016882" y="1602010"/>
            <a:ext cx="5175118" cy="6333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latin typeface="Arial Rounded MT Bold" panose="020F0704030504030204" pitchFamily="34" charset="0"/>
                <a:cs typeface="Arial" panose="020B0604020202020204" pitchFamily="34" charset="0"/>
              </a:rPr>
              <a:t>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210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78905" y="2360802"/>
            <a:ext cx="4076161" cy="2539767"/>
          </a:xfrm>
        </p:spPr>
        <p:txBody>
          <a:bodyPr anchor="ctr">
            <a:norm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Inspección de componentes eléctricos en las diferentes zonas de la red eléctrica, lo cual permite ubicar fallos que pueden escalar hasta generar paro del servicio eléctrico.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4CB03B4-18D6-4C03-B095-E2F65ED901E7}"/>
              </a:ext>
            </a:extLst>
          </p:cNvPr>
          <p:cNvSpPr txBox="1">
            <a:spLocks/>
          </p:cNvSpPr>
          <p:nvPr/>
        </p:nvSpPr>
        <p:spPr>
          <a:xfrm>
            <a:off x="1050911" y="1040236"/>
            <a:ext cx="3932150" cy="9171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latin typeface="Arial Rounded MT Bold" panose="020F0704030504030204" pitchFamily="34" charset="0"/>
                <a:cs typeface="Arial" panose="020B0604020202020204" pitchFamily="34" charset="0"/>
              </a:rPr>
              <a:t>Instalaciones Eléctricas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8DDAD1-B4DE-4EDF-AD04-C8FB85D3874B}"/>
              </a:ext>
            </a:extLst>
          </p:cNvPr>
          <p:cNvSpPr/>
          <p:nvPr/>
        </p:nvSpPr>
        <p:spPr>
          <a:xfrm>
            <a:off x="6405694" y="366669"/>
            <a:ext cx="4807401" cy="25397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A48FB1-FFE4-481D-9DE1-D708A1E17DF7}"/>
              </a:ext>
            </a:extLst>
          </p:cNvPr>
          <p:cNvSpPr/>
          <p:nvPr/>
        </p:nvSpPr>
        <p:spPr>
          <a:xfrm>
            <a:off x="6405693" y="3107772"/>
            <a:ext cx="4807401" cy="25397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997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8295" y="3637648"/>
            <a:ext cx="4111305" cy="10517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contacto@udevesa.com.mx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(55) 6504 3420</a:t>
            </a:r>
          </a:p>
          <a:p>
            <a:pPr marL="0" indent="0" algn="ctr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udevesa.com.mx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6430A4-1F00-4596-9190-411AF643D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89" y="1676335"/>
            <a:ext cx="5261316" cy="15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3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AD972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323F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E191208A-8A91-4E10-A6E2-BDE474FAD603}" vid="{B4934742-CF10-46F8-ACB6-F006B5724B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Udevesa minimalista</Template>
  <TotalTime>8096</TotalTime>
  <Words>163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¿Quiénes somos?</vt:lpstr>
      <vt:lpstr>Presentación de PowerPoint</vt:lpstr>
      <vt:lpstr>Presentación de PowerPoint</vt:lpstr>
      <vt:lpstr>Celdas y Colectores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Ramirez</dc:creator>
  <cp:lastModifiedBy>Felipe Sanchez</cp:lastModifiedBy>
  <cp:revision>70</cp:revision>
  <dcterms:created xsi:type="dcterms:W3CDTF">2025-06-03T17:05:51Z</dcterms:created>
  <dcterms:modified xsi:type="dcterms:W3CDTF">2025-11-19T01:20:08Z</dcterms:modified>
</cp:coreProperties>
</file>